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8" r:id="rId1"/>
    <p:sldMasterId id="2147483759" r:id="rId2"/>
  </p:sldMasterIdLst>
  <p:notesMasterIdLst>
    <p:notesMasterId r:id="rId83"/>
  </p:notesMasterIdLst>
  <p:sldIdLst>
    <p:sldId id="256" r:id="rId3"/>
    <p:sldId id="258" r:id="rId4"/>
    <p:sldId id="259" r:id="rId5"/>
    <p:sldId id="336" r:id="rId6"/>
    <p:sldId id="261" r:id="rId7"/>
    <p:sldId id="263" r:id="rId8"/>
    <p:sldId id="265" r:id="rId9"/>
    <p:sldId id="337" r:id="rId10"/>
    <p:sldId id="338" r:id="rId11"/>
    <p:sldId id="266" r:id="rId12"/>
    <p:sldId id="269" r:id="rId13"/>
    <p:sldId id="33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19" r:id="rId30"/>
    <p:sldId id="320" r:id="rId31"/>
    <p:sldId id="321" r:id="rId32"/>
    <p:sldId id="322" r:id="rId33"/>
    <p:sldId id="285" r:id="rId34"/>
    <p:sldId id="286" r:id="rId35"/>
    <p:sldId id="341" r:id="rId36"/>
    <p:sldId id="298" r:id="rId37"/>
    <p:sldId id="287" r:id="rId38"/>
    <p:sldId id="288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9" r:id="rId47"/>
    <p:sldId id="300" r:id="rId48"/>
    <p:sldId id="340" r:id="rId49"/>
    <p:sldId id="301" r:id="rId50"/>
    <p:sldId id="302" r:id="rId51"/>
    <p:sldId id="303" r:id="rId52"/>
    <p:sldId id="304" r:id="rId53"/>
    <p:sldId id="305" r:id="rId54"/>
    <p:sldId id="306" r:id="rId55"/>
    <p:sldId id="289" r:id="rId56"/>
    <p:sldId id="290" r:id="rId57"/>
    <p:sldId id="312" r:id="rId58"/>
    <p:sldId id="307" r:id="rId59"/>
    <p:sldId id="308" r:id="rId60"/>
    <p:sldId id="309" r:id="rId61"/>
    <p:sldId id="310" r:id="rId62"/>
    <p:sldId id="311" r:id="rId63"/>
    <p:sldId id="313" r:id="rId64"/>
    <p:sldId id="314" r:id="rId65"/>
    <p:sldId id="315" r:id="rId66"/>
    <p:sldId id="316" r:id="rId67"/>
    <p:sldId id="317" r:id="rId68"/>
    <p:sldId id="318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9144000" cy="5143500" type="screen16x9"/>
  <p:notesSz cx="6858000" cy="9144000"/>
  <p:embeddedFontLst>
    <p:embeddedFont>
      <p:font typeface="Amatic SC" panose="020B0604020202020204" charset="-79"/>
      <p:regular r:id="rId84"/>
      <p:bold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Georgia" panose="02040502050405020303" pitchFamily="18" charset="0"/>
      <p:regular r:id="rId90"/>
      <p:bold r:id="rId91"/>
      <p:italic r:id="rId92"/>
      <p:boldItalic r:id="rId93"/>
    </p:embeddedFont>
    <p:embeddedFont>
      <p:font typeface="Inconsolata" panose="020B0604020202020204" charset="0"/>
      <p:regular r:id="rId94"/>
      <p:bold r:id="rId95"/>
    </p:embeddedFont>
    <p:embeddedFont>
      <p:font typeface="Roboto" panose="020B0604020202020204" charset="0"/>
      <p:regular r:id="rId96"/>
      <p:bold r:id="rId97"/>
      <p:italic r:id="rId98"/>
      <p:boldItalic r:id="rId99"/>
    </p:embeddedFont>
    <p:embeddedFont>
      <p:font typeface="Roboto Light" panose="020B0604020202020204" charset="0"/>
      <p:regular r:id="rId100"/>
      <p:bold r:id="rId101"/>
      <p:italic r:id="rId102"/>
      <p:boldItalic r:id="rId103"/>
    </p:embeddedFont>
    <p:embeddedFont>
      <p:font typeface="Roboto Medium" panose="020B0604020202020204" charset="0"/>
      <p:regular r:id="rId104"/>
      <p:bold r:id="rId105"/>
      <p:italic r:id="rId106"/>
      <p:boldItalic r:id="rId107"/>
    </p:embeddedFont>
    <p:embeddedFont>
      <p:font typeface="Roboto Thin" panose="020B060402020202020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encer Shadley" initials="SS" lastIdx="1" clrIdx="0">
    <p:extLst>
      <p:ext uri="{19B8F6BF-5375-455C-9EA6-DF929625EA0E}">
        <p15:presenceInfo xmlns:p15="http://schemas.microsoft.com/office/powerpoint/2012/main" userId="80287ee15e834b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AB7CC3-C031-464F-8E4B-D295C103B35D}">
  <a:tblStyle styleId="{80AB7CC3-C031-464F-8E4B-D295C103B3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883" autoAdjust="0"/>
  </p:normalViewPr>
  <p:slideViewPr>
    <p:cSldViewPr snapToGrid="0">
      <p:cViewPr varScale="1">
        <p:scale>
          <a:sx n="200" d="100"/>
          <a:sy n="200" d="100"/>
        </p:scale>
        <p:origin x="379" y="1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12" Type="http://schemas.openxmlformats.org/officeDocument/2006/relationships/commentAuthors" Target="commentAuthors.xml"/><Relationship Id="rId16" Type="http://schemas.openxmlformats.org/officeDocument/2006/relationships/slide" Target="slides/slide14.xml"/><Relationship Id="rId107" Type="http://schemas.openxmlformats.org/officeDocument/2006/relationships/font" Target="fonts/font2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4.fntdata"/><Relationship Id="rId102" Type="http://schemas.openxmlformats.org/officeDocument/2006/relationships/font" Target="fonts/font19.fntdata"/><Relationship Id="rId110" Type="http://schemas.openxmlformats.org/officeDocument/2006/relationships/font" Target="fonts/font27.fntdata"/><Relationship Id="rId115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113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20.fntdata"/><Relationship Id="rId108" Type="http://schemas.openxmlformats.org/officeDocument/2006/relationships/font" Target="fonts/font25.fntdata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1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3.fntdata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6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#flexbox-background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lexboxfroggy.com/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3" name="Google Shape;2043;g4068bb386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g4068bb386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10:04-10:09 (5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Explain what a CSS selector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an element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 class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an id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Open html-bio-with-</a:t>
            </a:r>
            <a:r>
              <a:rPr lang="en-US" b="0" dirty="0" err="1"/>
              <a:t>css</a:t>
            </a:r>
            <a:r>
              <a:rPr lang="en-US" b="0" dirty="0"/>
              <a:t> (conflicting selectors)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Ask how to add a div element selector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Background-color: red, green, blue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Ask how to add a container class selector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Ask how to add a main-bio selector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 don’t the </a:t>
            </a:r>
            <a:r>
              <a:rPr lang="en-US" dirty="0" err="1"/>
              <a:t>divs</a:t>
            </a:r>
            <a:r>
              <a:rPr lang="en-US" dirty="0"/>
              <a:t> have that background-color?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html-bio-with-css-complete.html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shutterstock_1191758596</a:t>
            </a:r>
            <a:endParaRPr dirty="0"/>
          </a:p>
        </p:txBody>
      </p:sp>
      <p:sp>
        <p:nvSpPr>
          <p:cNvPr id="2149" name="Google Shape;2149;g4068bb386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10:09-10:11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Discuss with your neighbors – why isn’t the background-color for the </a:t>
            </a:r>
            <a:r>
              <a:rPr lang="en-US" dirty="0" err="1"/>
              <a:t>divs</a:t>
            </a:r>
            <a:r>
              <a:rPr lang="en-US" dirty="0"/>
              <a:t> red?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2 min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students explain this back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Multiple styles are applicable, it’s ambiguous what should be done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CSS chooses to resolve this based on specificity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most specific selector wins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take out the overriding style, what do you think the color will be?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Raise your hand if you think it will be….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200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10:11-10:12</a:t>
            </a:r>
            <a:endParaRPr dirty="0"/>
          </a:p>
        </p:txBody>
      </p:sp>
      <p:sp>
        <p:nvSpPr>
          <p:cNvPr id="2156" name="Google Shape;2156;g4068bb386d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10:12-10:13 (1 min)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10:13-10:14 (1 min)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g4068bb386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10:14-10:15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Any questions before we move on to relative file paths?</a:t>
            </a:r>
            <a:endParaRPr dirty="0"/>
          </a:p>
        </p:txBody>
      </p:sp>
      <p:sp>
        <p:nvSpPr>
          <p:cNvPr id="2201" name="Google Shape;2201;g4068bb386d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10:15-10:16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Generally we’ll keep CSS in separate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so we can reuse it across multiple HTML pages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Also helps with code readability and cleanliness</a:t>
            </a:r>
            <a:endParaRPr dirty="0"/>
          </a:p>
        </p:txBody>
      </p:sp>
      <p:sp>
        <p:nvSpPr>
          <p:cNvPr id="2206" name="Google Shape;2206;g4068bb386d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10:16-10:17 (1 min)</a:t>
            </a:r>
            <a:endParaRPr dirty="0"/>
          </a:p>
        </p:txBody>
      </p:sp>
      <p:sp>
        <p:nvSpPr>
          <p:cNvPr id="2218" name="Google Shape;2218;g4068bb386d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on GitLab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10:00-10:01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10:17-10:20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</a:t>
            </a:r>
            <a:r>
              <a:rPr lang="en-US" dirty="0"/>
              <a:t>html-bio-with-css.html from relative paths activity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it in browser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 in VS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basically our map to see where the CSS it wants to use lives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Computers are stupid it’s going to do exactly that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won’t see “oh here’s a nearby file that almost matches!”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Stylesheet in assets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Raise your hand if you think it will apply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an incorrect path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Start with link referencing “assets/my.css” and sibling file my.css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Correct it to just “my.css”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Move it to “assets/my.css” (use mv command)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the “assets/my.css” back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 second </a:t>
            </a:r>
            <a:r>
              <a:rPr lang="en-US" dirty="0" err="1"/>
              <a:t>css</a:t>
            </a:r>
            <a:r>
              <a:rPr lang="en-US" dirty="0"/>
              <a:t> file in a parent directory</a:t>
            </a:r>
          </a:p>
        </p:txBody>
      </p:sp>
      <p:sp>
        <p:nvSpPr>
          <p:cNvPr id="2213" name="Google Shape;2213;g4068bb386d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10:20-10:32 (12 min)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12 minutes (can shorten to 10)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Before starting the activity, mention we will be using GitLab and show how to pretty print markdown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10:20-10:32 (12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Solve the examples – ask students for answers each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10:32-10:34 (2 min)</a:t>
            </a:r>
            <a:endParaRPr dirty="0"/>
          </a:p>
        </p:txBody>
      </p:sp>
      <p:sp>
        <p:nvSpPr>
          <p:cNvPr id="2242" name="Google Shape;2242;g4068bb386d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10:34-10:35</a:t>
            </a:r>
            <a:endParaRPr dirty="0"/>
          </a:p>
        </p:txBody>
      </p:sp>
      <p:sp>
        <p:nvSpPr>
          <p:cNvPr id="2259" name="Google Shape;2259;g4068bb386d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10:35-10:38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 element on the page is actually in a series of boxes inside boxes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Kind of hard to visualize so let’s look at it on a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for a cool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in slack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Border </a:t>
            </a:r>
            <a:r>
              <a:rPr lang="en-US" dirty="0" err="1"/>
              <a:t>Xpx</a:t>
            </a:r>
            <a:r>
              <a:rPr lang="en-US" dirty="0"/>
              <a:t> solid color;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Padding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Margin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clockwise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10:38-10:43 (5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It is not 400 or 440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Use a calculator</a:t>
            </a:r>
            <a:endParaRPr dirty="0"/>
          </a:p>
        </p:txBody>
      </p:sp>
      <p:sp>
        <p:nvSpPr>
          <p:cNvPr id="2279" name="Google Shape;2279;g4068bb386d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10:43-10:44 (1 min)</a:t>
            </a:r>
            <a:endParaRPr dirty="0"/>
          </a:p>
        </p:txBody>
      </p:sp>
      <p:sp>
        <p:nvSpPr>
          <p:cNvPr id="2286" name="Google Shape;2286;g4ba1b5acf7_0_4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10:44-10:45 (1 min)</a:t>
            </a:r>
            <a:endParaRPr dirty="0"/>
          </a:p>
        </p:txBody>
      </p:sp>
      <p:sp>
        <p:nvSpPr>
          <p:cNvPr id="2294" name="Google Shape;2294;g4ba1b5acf7_0_4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626" name="Google Shape;2626;g4068bb386d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g4068bb386d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10:01-10:01 (&lt;1 min)</a:t>
            </a:r>
            <a:endParaRPr dirty="0"/>
          </a:p>
        </p:txBody>
      </p:sp>
      <p:sp>
        <p:nvSpPr>
          <p:cNvPr id="2081" name="Google Shape;2081;g4068bb386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g4068bb386d_2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g4068bb386d_2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10:45-10:46 (1 min)</a:t>
            </a:r>
            <a:endParaRPr dirty="0"/>
          </a:p>
        </p:txBody>
      </p:sp>
      <p:sp>
        <p:nvSpPr>
          <p:cNvPr id="2313" name="Google Shape;2313;g4068bb386d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10:46-10:47 (1 min)</a:t>
            </a:r>
            <a:endParaRPr dirty="0"/>
          </a:p>
        </p:txBody>
      </p:sp>
      <p:sp>
        <p:nvSpPr>
          <p:cNvPr id="2318" name="Google Shape;2318;g4068bb386d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/>
            <a:r>
              <a:rPr lang="en-US" dirty="0"/>
              <a:t>10:47-10:49 (2 min)</a:t>
            </a:r>
          </a:p>
        </p:txBody>
      </p:sp>
    </p:spTree>
    <p:extLst>
      <p:ext uri="{BB962C8B-B14F-4D97-AF65-F5344CB8AC3E}">
        <p14:creationId xmlns:p14="http://schemas.microsoft.com/office/powerpoint/2010/main" val="3390324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10:49-10:52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457200" indent="-298450"/>
            <a:r>
              <a:rPr lang="en-US" dirty="0"/>
              <a:t>Demo “layout-no-flex”</a:t>
            </a:r>
          </a:p>
          <a:p>
            <a:pPr marL="457200" indent="-298450"/>
            <a:endParaRPr lang="en-US" dirty="0"/>
          </a:p>
          <a:p>
            <a:pPr marL="457200" indent="-298450"/>
            <a:r>
              <a:rPr lang="en-US" dirty="0"/>
              <a:t>Demo “flex-more”</a:t>
            </a:r>
          </a:p>
          <a:p>
            <a:pPr marL="914400" lvl="1" indent="-298450"/>
            <a:r>
              <a:rPr lang="en-US" dirty="0"/>
              <a:t>Container – display: flex</a:t>
            </a:r>
          </a:p>
          <a:p>
            <a:pPr marL="914400" lvl="1" indent="-298450"/>
            <a:r>
              <a:rPr lang="en-US" dirty="0"/>
              <a:t>Justify-content: space-around</a:t>
            </a:r>
          </a:p>
          <a:p>
            <a:pPr marL="914400" lvl="1" indent="-298450"/>
            <a:r>
              <a:rPr lang="en-US" dirty="0"/>
              <a:t>Flex-direction: column</a:t>
            </a:r>
          </a:p>
          <a:p>
            <a:pPr marL="914400" lvl="1" indent="-298450"/>
            <a:r>
              <a:rPr lang="en-US" dirty="0"/>
              <a:t>(remove flex-direction)</a:t>
            </a:r>
          </a:p>
          <a:p>
            <a:pPr marL="914400" lvl="1" indent="-298450"/>
            <a:r>
              <a:rPr lang="en-US" dirty="0"/>
              <a:t>Add id to “flex”</a:t>
            </a:r>
          </a:p>
          <a:p>
            <a:pPr marL="1371600" lvl="2" indent="-298450"/>
            <a:r>
              <a:rPr lang="en-US" dirty="0"/>
              <a:t>Flex-grow: 1</a:t>
            </a:r>
          </a:p>
          <a:p>
            <a:pPr marL="1371600" lvl="2" indent="-298450"/>
            <a:r>
              <a:rPr lang="en-US" dirty="0"/>
              <a:t>Text-align: center</a:t>
            </a:r>
          </a:p>
          <a:p>
            <a:pPr marL="914400" lvl="1" indent="-298450"/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467" name="Google Shape;2467;g4068bb386d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g4068bb386d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g4068bb386d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10:02-10:03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on GitLab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feel comfortable with this then that’s great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you’re not that’s how you know you should do some practice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you’re checking GitLab often – it has the slidedecks, resources, activities (solved and unsolved) and the homework</a:t>
            </a:r>
            <a:endParaRPr dirty="0"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5736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g4068bb386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10:52-10:53</a:t>
            </a:r>
            <a:endParaRPr dirty="0"/>
          </a:p>
        </p:txBody>
      </p:sp>
      <p:sp>
        <p:nvSpPr>
          <p:cNvPr id="2457" name="Google Shape;2457;g4068bb386d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https://css-tricks.com/license/</a:t>
            </a:r>
            <a:endParaRPr/>
          </a:p>
        </p:txBody>
      </p:sp>
      <p:sp>
        <p:nvSpPr>
          <p:cNvPr id="2472" name="Google Shape;2472;g4068bb386d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10:52-11:02 (10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this link: </a:t>
            </a:r>
            <a:r>
              <a:rPr lang="en-US" dirty="0">
                <a:hlinkClick r:id="rId3"/>
              </a:rPr>
              <a:t>https://css-tricks.com/snippets/css/a-guide-to-flexbox/#flexbox-background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this one: </a:t>
            </a:r>
            <a:r>
              <a:rPr lang="en-US" dirty="0">
                <a:hlinkClick r:id="rId4"/>
              </a:rPr>
              <a:t>https://flexboxfroggy.com/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11:02-11:32 (30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VS Code split screen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debugger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the hard 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777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11:02-11:32 (30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Get into groups of 2-3 people with your neighbors</a:t>
            </a:r>
            <a:endParaRPr dirty="0"/>
          </a:p>
        </p:txBody>
      </p:sp>
      <p:sp>
        <p:nvSpPr>
          <p:cNvPr id="2485" name="Google Shape;2485;g4068bb386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11:02-11:32 (30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Review for 10 minutes</a:t>
            </a:r>
            <a:endParaRPr dirty="0"/>
          </a:p>
        </p:txBody>
      </p:sp>
      <p:sp>
        <p:nvSpPr>
          <p:cNvPr id="2497" name="Google Shape;2497;g4068bb386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10:03-10:04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100" dirty="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Remember, learning is "FRUSTRATING.“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You're not behind if you don't get all of this today.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point is to take in as much as you can now.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 immersed, and then push yourself on the homework assignment.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won't click for many weeks. But trust us. Looking back, it WILL CLICK far more quickly than you'll believe.</a:t>
            </a: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shutterstock_659858677</a:t>
            </a:r>
            <a:endParaRPr dirty="0"/>
          </a:p>
        </p:txBody>
      </p:sp>
      <p:sp>
        <p:nvSpPr>
          <p:cNvPr id="2096" name="Google Shape;2096;g4068bb386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12" name="Google Shape;2512;g4068bb386d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11:32-12:12 (40 min)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12:12-12:13 (1 min)</a:t>
            </a:r>
            <a:endParaRPr dirty="0"/>
          </a:p>
        </p:txBody>
      </p:sp>
      <p:sp>
        <p:nvSpPr>
          <p:cNvPr id="2521" name="Google Shape;2521;g4068bb386d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12:13-12:15 (2 min)</a:t>
            </a:r>
            <a:endParaRPr dirty="0"/>
          </a:p>
        </p:txBody>
      </p:sp>
      <p:sp>
        <p:nvSpPr>
          <p:cNvPr id="2370" name="Google Shape;2370;g4068bb386d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12:15-12:17 (2 min)</a:t>
            </a:r>
            <a:endParaRPr dirty="0"/>
          </a:p>
        </p:txBody>
      </p:sp>
      <p:sp>
        <p:nvSpPr>
          <p:cNvPr id="2382" name="Google Shape;2382;g4068bb386d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5" name="Google Shape;2575;g4068bb386d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12:17-12:18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Position – how is an item positioned on the page or relative to one another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the normal flow of the page – don’t do anything special (default)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the order in which they appear in HTML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Static positioned elements are not affected by the top, bottom, left, and right properties.</a:t>
            </a:r>
          </a:p>
          <a:p>
            <a:endParaRPr dirty="0"/>
          </a:p>
        </p:txBody>
      </p:sp>
      <p:sp>
        <p:nvSpPr>
          <p:cNvPr id="2526" name="Google Shape;2526;g4068bb386d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12:18-12:20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Allows offsetting “relative” to their original position with top, right, bottom and left</a:t>
            </a:r>
            <a:endParaRPr dirty="0"/>
          </a:p>
        </p:txBody>
      </p:sp>
      <p:sp>
        <p:nvSpPr>
          <p:cNvPr id="2537" name="Google Shape;2537;g4068bb386d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12:20-12:22 (2 </a:t>
            </a:r>
            <a:r>
              <a:rPr lang="en-US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min)</a:t>
            </a:r>
            <a:endParaRPr lang="en"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endParaRPr lang="en"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Absolute” as in stop doing relatives – I’ll put it in a specific position on the page</a:t>
            </a:r>
            <a:endParaRPr lang="en"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endParaRPr lang="en"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endParaRPr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lang="en" sz="1200" b="0" i="1" u="none" strike="noStrike" cap="none" dirty="0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lang="en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endParaRPr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endParaRPr lang="en" sz="1200" b="0" i="0" u="none" strike="noStrike" cap="none" dirty="0">
              <a:latin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200" b="0" i="0" u="none" strike="noStrike" cap="none" dirty="0">
                <a:latin typeface="Calibri"/>
                <a:cs typeface="Calibri"/>
                <a:sym typeface="Calibri"/>
              </a:rPr>
              <a:t>Anti-pattern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10:03-10:04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Who can tell me what CSS is? What does it do?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Ask: </a:t>
            </a:r>
            <a:r>
              <a:rPr lang="en-US" b="0" dirty="0"/>
              <a:t>Anyone know what it stands for?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Cascading Style Sheet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09" name="Google Shape;2109;g4068bb386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12:22-12:23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Like absolute but fixed to the browser window (scrolling will not affect it)</a:t>
            </a:r>
            <a:endParaRPr dirty="0"/>
          </a:p>
        </p:txBody>
      </p:sp>
      <p:sp>
        <p:nvSpPr>
          <p:cNvPr id="2557" name="Google Shape;2557;g4068bb386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12:23-12:25 (1 </a:t>
            </a:r>
            <a:r>
              <a:rPr lang="en-US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min)</a:t>
            </a:r>
            <a:endParaRPr lang="en"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endParaRPr lang="en"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endParaRPr lang="en" sz="1200" b="0" i="0" u="none" strike="noStrike" cap="none" dirty="0">
              <a:latin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1200" b="0" i="0" u="none" strike="noStrike" cap="none" dirty="0">
                <a:latin typeface="Calibri"/>
                <a:cs typeface="Calibri"/>
                <a:sym typeface="Calibri"/>
              </a:rPr>
              <a:t>Another anti-pattern</a:t>
            </a: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12:25-12:35 (10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main.html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dirty="0"/>
              <a:t>10-CSS_PositionedLayout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</p:txBody>
      </p:sp>
      <p:sp>
        <p:nvSpPr>
          <p:cNvPr id="2586" name="Google Shape;2586;g4068bb386d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12:35-12:36 (1 </a:t>
            </a:r>
            <a:r>
              <a:rPr lang="en-US" dirty="0"/>
              <a:t>min)</a:t>
            </a: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TA</a:t>
            </a:r>
            <a:r>
              <a:rPr lang="en-US" dirty="0"/>
              <a:t>s: </a:t>
            </a:r>
            <a:r>
              <a:rPr lang="en" dirty="0"/>
              <a:t>https://youtu.be/sHfJn0jqBro</a:t>
            </a:r>
            <a:endParaRPr dirty="0"/>
          </a:p>
        </p:txBody>
      </p:sp>
      <p:sp>
        <p:nvSpPr>
          <p:cNvPr id="2591" name="Google Shape;2591;g4068bb386d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12:36-12:37 (1 </a:t>
            </a:r>
            <a:r>
              <a:rPr lang="en-US" dirty="0"/>
              <a:t>min)</a:t>
            </a: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shutterstock_99691295</a:t>
            </a:r>
            <a:endParaRPr dirty="0"/>
          </a:p>
        </p:txBody>
      </p:sp>
      <p:sp>
        <p:nvSpPr>
          <p:cNvPr id="2596" name="Google Shape;2596;g4068bb386d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12:37-1:07 (30 min)</a:t>
            </a: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dk1"/>
                </a:solidFill>
              </a:rPr>
              <a:t>1:07-1:08 (1 </a:t>
            </a:r>
            <a:r>
              <a:rPr lang="en-US" dirty="0">
                <a:solidFill>
                  <a:schemeClr val="dk1"/>
                </a:solidFill>
              </a:rPr>
              <a:t>min)</a:t>
            </a: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dk1"/>
                </a:solidFill>
              </a:rPr>
              <a:t>Send out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https://www.youtube.com/watch?v=yWXgnQaWSW0&amp;feature=youtu.be</a:t>
            </a:r>
            <a:r>
              <a:rPr lang="en" dirty="0"/>
              <a:t> 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0" name="Google Shape;2610;g4068bb386d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1:08-1:09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See if you can get further in flexbox froggy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you get the layout exactly right from the earlier activities?</a:t>
            </a:r>
            <a:endParaRPr dirty="0"/>
          </a:p>
        </p:txBody>
      </p:sp>
      <p:sp>
        <p:nvSpPr>
          <p:cNvPr id="2616" name="Google Shape;2616;g4068bb386d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1:09-1:11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Try out these new properties in websites using the chrome inspector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Just muck around</a:t>
            </a:r>
            <a:endParaRPr dirty="0"/>
          </a:p>
        </p:txBody>
      </p:sp>
      <p:sp>
        <p:nvSpPr>
          <p:cNvPr id="2660" name="Google Shape;2660;g4068bb386d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1:11-1:12 (1 </a:t>
            </a:r>
            <a:r>
              <a:rPr lang="en-US" dirty="0"/>
              <a:t>min)</a:t>
            </a: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shutterstock_1091816447</a:t>
            </a:r>
            <a:endParaRPr dirty="0"/>
          </a:p>
        </p:txBody>
      </p:sp>
      <p:sp>
        <p:nvSpPr>
          <p:cNvPr id="2665" name="Google Shape;2665;g4068bb386d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10:04 – 10:05</a:t>
            </a:r>
            <a:endParaRPr dirty="0"/>
          </a:p>
        </p:txBody>
      </p:sp>
      <p:sp>
        <p:nvSpPr>
          <p:cNvPr id="2119" name="Google Shape;2119;g4ba1b5acf7_0_3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1:12-1:13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 the gif more accurate now?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time – whiteboard the flow of git again</a:t>
            </a:r>
            <a:endParaRPr dirty="0"/>
          </a:p>
        </p:txBody>
      </p:sp>
      <p:sp>
        <p:nvSpPr>
          <p:cNvPr id="2671" name="Google Shape;2671;g4068bb386d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10:05-10:06</a:t>
            </a:r>
            <a:endParaRPr dirty="0"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10:06-10:06 (&lt; 1 min)</a:t>
            </a:r>
            <a:endParaRPr dirty="0"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7" name="Google Shape;185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4" name="Google Shape;188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0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0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0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0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10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10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0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0" name="Google Shape;1910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0" name="Google Shape;1970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0" name="Google Shape;2000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0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0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0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0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0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0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0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/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Google Shape;65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lkthrough">
  <p:cSld name="CUSTOM_3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6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6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9" name="Google Shape;1099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6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68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6" name="Google Shape;1106;p68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68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1110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7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7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73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74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74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7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76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7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77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7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77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77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2" name="Google Shape;1212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78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7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78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78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7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9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79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9" name="Google Shape;127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8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8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8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80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8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8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8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8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8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1" name="Google Shape;1351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8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8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8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8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8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0" name="Google Shape;1380;p8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8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8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8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8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8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8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8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8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8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8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8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8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8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8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8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8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8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8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8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8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8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8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90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9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4" name="Google Shape;164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5" name="Google Shape;166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9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9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9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9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7" name="Google Shape;170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1" name="Google Shape;1731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4" name="Google Shape;1764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9" name="Google Shape;17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9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9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98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3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boxfroggy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/css3_flexbox.asp" TargetMode="External"/><Relationship Id="rId3" Type="http://schemas.openxmlformats.org/officeDocument/2006/relationships/hyperlink" Target="https://www.w3schools.com/css/default.asp" TargetMode="External"/><Relationship Id="rId7" Type="http://schemas.openxmlformats.org/officeDocument/2006/relationships/hyperlink" Target="https://flexboxfroggy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ss-tricks.com/snippets/css/a-guide-to-flexbox/#flexbox-background" TargetMode="External"/><Relationship Id="rId5" Type="http://schemas.openxmlformats.org/officeDocument/2006/relationships/hyperlink" Target="https://www.w3schools.com/css/css_positioning.asp" TargetMode="External"/><Relationship Id="rId4" Type="http://schemas.openxmlformats.org/officeDocument/2006/relationships/hyperlink" Target="https://www.w3schools.com/css/css_display_visibility.asp" TargetMode="External"/><Relationship Id="rId9" Type="http://schemas.openxmlformats.org/officeDocument/2006/relationships/hyperlink" Target="http://learn.shayhowe.com/html-css/positioning-content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Notepad.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to write unformatted text (i.e, content only).</a:t>
                      </a: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both to write the content </a:t>
                      </a:r>
                      <a:r>
                        <a:rPr lang="en" i="1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>
            <a:spLocks noGrp="1"/>
          </p:cNvSpPr>
          <p:nvPr>
            <p:ph type="body" idx="3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Conflicting Selectors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minutes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90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>
            <a:spLocks noGrp="1"/>
          </p:cNvSpPr>
          <p:nvPr>
            <p:ph type="body" idx="3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lang="en" sz="1600" b="1"/>
              <a:t>selectors </a:t>
            </a:r>
            <a:r>
              <a:rPr lang="en" sz="1600"/>
              <a:t>added into HTML using </a:t>
            </a:r>
            <a:r>
              <a:rPr lang="en" sz="1600" b="1"/>
              <a:t>classes</a:t>
            </a:r>
            <a:r>
              <a:rPr lang="en" sz="1600"/>
              <a:t> and </a:t>
            </a:r>
            <a:r>
              <a:rPr lang="en" sz="1600" b="1"/>
              <a:t>identifiers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lang="en" sz="1600" b="1"/>
              <a:t>.classname</a:t>
            </a:r>
            <a:r>
              <a:rPr lang="en" sz="1600"/>
              <a:t>, IDs use </a:t>
            </a:r>
            <a:r>
              <a:rPr lang="en" sz="1600" b="1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lang="en" sz="1600" b="1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27"/>
          <p:cNvSpPr/>
          <p:nvPr/>
        </p:nvSpPr>
        <p:spPr>
          <a:xfrm rot="5400000" flipH="1">
            <a:off x="10005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rot="5400000" flipH="1">
            <a:off x="50391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rot="5400000" flipH="1">
            <a:off x="68799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>
            <p:extLst>
              <p:ext uri="{D42A27DB-BD31-4B8C-83A1-F6EECF244321}">
                <p14:modId xmlns:p14="http://schemas.microsoft.com/office/powerpoint/2010/main" val="320861794"/>
              </p:ext>
            </p:extLst>
          </p:nvPr>
        </p:nvGraphicFramePr>
        <p:xfrm>
          <a:off x="456188" y="887325"/>
          <a:ext cx="8344425" cy="38403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167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/>
                        <a:t>Applies to all &lt;p&gt; elements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Class selector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ID selector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Pound</a:t>
                      </a:r>
                      <a:r>
                        <a:rPr lang="en" dirty="0"/>
                        <a:t> (#) + variable name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(#myDiv, #phoneNumber)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/>
                        <a:t>Applies </a:t>
                      </a:r>
                      <a:r>
                        <a:rPr lang="en-US" b="1" dirty="0"/>
                        <a:t>the </a:t>
                      </a:r>
                      <a:r>
                        <a:rPr lang="en" b="1" dirty="0"/>
                        <a:t>element with id=</a:t>
                      </a:r>
                      <a:r>
                        <a:rPr lang="en" sz="1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lang="en" b="1" dirty="0"/>
                        <a:t>idItem"</a:t>
                      </a:r>
                      <a:endParaRPr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8408700" cy="378711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3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sz="1800"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2208;p132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134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 </a:t>
            </a:r>
            <a:endParaRPr/>
          </a:p>
        </p:txBody>
      </p:sp>
      <p:sp>
        <p:nvSpPr>
          <p:cNvPr id="2223" name="Google Shape;2223;p134"/>
          <p:cNvSpPr txBox="1">
            <a:spLocks noGrp="1"/>
          </p:cNvSpPr>
          <p:nvPr>
            <p:ph type="subTitle" idx="1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rot="6561" flipH="1">
            <a:off x="4578550" y="3055224"/>
            <a:ext cx="314401" cy="60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34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4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34"/>
          <p:cNvSpPr txBox="1">
            <a:spLocks noGrp="1"/>
          </p:cNvSpPr>
          <p:nvPr>
            <p:ph type="subTitle" idx="3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78065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This assignment introduces you to fundamental concepts that we’ll build upon during the rest of the course</a:t>
            </a:r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78064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52387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25470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297506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115"/>
          <p:cNvSpPr/>
          <p:nvPr/>
        </p:nvSpPr>
        <p:spPr>
          <a:xfrm>
            <a:off x="1352550" y="15262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Review in-class material, especially activities</a:t>
            </a:r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254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Work with your peers! It’s much better than screaming at your computer alone.</a:t>
            </a:r>
          </a:p>
        </p:txBody>
      </p:sp>
      <p:sp>
        <p:nvSpPr>
          <p:cNvPr id="2075" name="Google Shape;2075;p115"/>
          <p:cNvSpPr/>
          <p:nvPr/>
        </p:nvSpPr>
        <p:spPr>
          <a:xfrm>
            <a:off x="1352550" y="29702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Save, refresh and commit often</a:t>
            </a:r>
          </a:p>
        </p:txBody>
      </p:sp>
      <p:grpSp>
        <p:nvGrpSpPr>
          <p:cNvPr id="24" name="Google Shape;2069;p115">
            <a:extLst>
              <a:ext uri="{FF2B5EF4-FFF2-40B4-BE49-F238E27FC236}">
                <a16:creationId xmlns:a16="http://schemas.microsoft.com/office/drawing/2014/main" id="{39E66053-159D-4FB7-9D45-1280004816D1}"/>
              </a:ext>
            </a:extLst>
          </p:cNvPr>
          <p:cNvGrpSpPr/>
          <p:nvPr/>
        </p:nvGrpSpPr>
        <p:grpSpPr>
          <a:xfrm>
            <a:off x="472440" y="3718010"/>
            <a:ext cx="776889" cy="621300"/>
            <a:chOff x="457200" y="1378813"/>
            <a:chExt cx="776889" cy="621300"/>
          </a:xfrm>
        </p:grpSpPr>
        <p:sp>
          <p:nvSpPr>
            <p:cNvPr id="25" name="Google Shape;2070;p115">
              <a:extLst>
                <a:ext uri="{FF2B5EF4-FFF2-40B4-BE49-F238E27FC236}">
                  <a16:creationId xmlns:a16="http://schemas.microsoft.com/office/drawing/2014/main" id="{DE6A67E8-D50E-4E28-90DE-55D8281D160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" name="Google Shape;2071;p115">
              <a:extLst>
                <a:ext uri="{FF2B5EF4-FFF2-40B4-BE49-F238E27FC236}">
                  <a16:creationId xmlns:a16="http://schemas.microsoft.com/office/drawing/2014/main" id="{6B19C4B7-E2DC-49DA-8FBD-04174D03A0E7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75;p115">
            <a:extLst>
              <a:ext uri="{FF2B5EF4-FFF2-40B4-BE49-F238E27FC236}">
                <a16:creationId xmlns:a16="http://schemas.microsoft.com/office/drawing/2014/main" id="{5F904C33-B976-41D5-8157-6EED2DA28F67}"/>
              </a:ext>
            </a:extLst>
          </p:cNvPr>
          <p:cNvSpPr/>
          <p:nvPr/>
        </p:nvSpPr>
        <p:spPr>
          <a:xfrm>
            <a:off x="1367790" y="371323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Ask questions on Slack! Your peers, TAs, and instructors are all here to help.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136"/>
          <p:cNvGrpSpPr/>
          <p:nvPr/>
        </p:nvGrpSpPr>
        <p:grpSpPr>
          <a:xfrm>
            <a:off x="457200" y="258457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244" name="Google Shape;2244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Activity: 1-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RelativePaths-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Activity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>
            <a:spLocks noGrp="1"/>
          </p:cNvSpPr>
          <p:nvPr>
            <p:ph type="body" idx="2"/>
          </p:nvPr>
        </p:nvSpPr>
        <p:spPr>
          <a:xfrm>
            <a:off x="175" y="4310910"/>
            <a:ext cx="9144000" cy="1911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246" name="Google Shape;2246;p13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25845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Open your directory in VS Code 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</a:rPr>
              <a:t>&gt; code .</a:t>
            </a:r>
            <a:endParaRPr sz="1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251" name="Google Shape;2251;p136"/>
          <p:cNvGrpSpPr/>
          <p:nvPr/>
        </p:nvGrpSpPr>
        <p:grpSpPr>
          <a:xfrm>
            <a:off x="457200" y="343448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136"/>
          <p:cNvSpPr/>
          <p:nvPr/>
        </p:nvSpPr>
        <p:spPr>
          <a:xfrm>
            <a:off x="1352550" y="343689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/>
              <a:t>Edit the HTML files in all of the RelativePaths folders. Write relative paths that link the HTML documents with CSS stylesheets.</a:t>
            </a:r>
          </a:p>
        </p:txBody>
      </p:sp>
      <p:grpSp>
        <p:nvGrpSpPr>
          <p:cNvPr id="15" name="Google Shape;2248;p136">
            <a:extLst>
              <a:ext uri="{FF2B5EF4-FFF2-40B4-BE49-F238E27FC236}">
                <a16:creationId xmlns:a16="http://schemas.microsoft.com/office/drawing/2014/main" id="{B7BBFCF8-236C-411F-B9A5-7FD30FD2B16F}"/>
              </a:ext>
            </a:extLst>
          </p:cNvPr>
          <p:cNvGrpSpPr/>
          <p:nvPr/>
        </p:nvGrpSpPr>
        <p:grpSpPr>
          <a:xfrm>
            <a:off x="457200" y="1729104"/>
            <a:ext cx="776889" cy="621300"/>
            <a:chOff x="457200" y="1378813"/>
            <a:chExt cx="776889" cy="621300"/>
          </a:xfrm>
        </p:grpSpPr>
        <p:sp>
          <p:nvSpPr>
            <p:cNvPr id="16" name="Google Shape;2249;p136">
              <a:extLst>
                <a:ext uri="{FF2B5EF4-FFF2-40B4-BE49-F238E27FC236}">
                  <a16:creationId xmlns:a16="http://schemas.microsoft.com/office/drawing/2014/main" id="{AAD19596-E72C-4501-8E11-768E45CD22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" name="Google Shape;2250;p136">
              <a:extLst>
                <a:ext uri="{FF2B5EF4-FFF2-40B4-BE49-F238E27FC236}">
                  <a16:creationId xmlns:a16="http://schemas.microsoft.com/office/drawing/2014/main" id="{F7F44EC8-5ACC-41D2-B754-18A7A900019C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247;p136">
            <a:extLst>
              <a:ext uri="{FF2B5EF4-FFF2-40B4-BE49-F238E27FC236}">
                <a16:creationId xmlns:a16="http://schemas.microsoft.com/office/drawing/2014/main" id="{F3BB187F-B821-4C79-8D63-5F2CDEE54E59}"/>
              </a:ext>
            </a:extLst>
          </p:cNvPr>
          <p:cNvSpPr/>
          <p:nvPr/>
        </p:nvSpPr>
        <p:spPr>
          <a:xfrm>
            <a:off x="1340250" y="171329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54;p136">
            <a:extLst>
              <a:ext uri="{FF2B5EF4-FFF2-40B4-BE49-F238E27FC236}">
                <a16:creationId xmlns:a16="http://schemas.microsoft.com/office/drawing/2014/main" id="{F16F78D8-DF45-4932-939F-86415EAB6816}"/>
              </a:ext>
            </a:extLst>
          </p:cNvPr>
          <p:cNvSpPr txBox="1">
            <a:spLocks/>
          </p:cNvSpPr>
          <p:nvPr/>
        </p:nvSpPr>
        <p:spPr>
          <a:xfrm>
            <a:off x="-12300" y="1732474"/>
            <a:ext cx="9156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Navigate to your </a:t>
            </a:r>
            <a:r>
              <a:rPr lang="en-US" i="1" dirty="0"/>
              <a:t>cloned </a:t>
            </a:r>
            <a:r>
              <a:rPr lang="en-US" dirty="0"/>
              <a:t>GitLab directory and run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&gt; git pull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Each box has customizable space properties:</a:t>
            </a:r>
            <a:r>
              <a:rPr lang="en" dirty="0"/>
              <a:t> margin, border, and padding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Example</a:t>
            </a:r>
            <a:r>
              <a:rPr lang="en" b="1" dirty="0"/>
              <a:t> spacing value: </a:t>
            </a:r>
            <a:r>
              <a:rPr lang="en" dirty="0"/>
              <a:t>20px 10px 10px 20px (top, right, bottom, left)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8"/>
          <p:cNvSpPr txBox="1">
            <a:spLocks noGrp="1"/>
          </p:cNvSpPr>
          <p:nvPr>
            <p:ph type="body" idx="3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Margin </a:t>
            </a:r>
            <a:endParaRPr sz="1200"/>
          </a:p>
        </p:txBody>
      </p:sp>
      <p:sp>
        <p:nvSpPr>
          <p:cNvPr id="2274" name="Google Shape;2274;p138"/>
          <p:cNvSpPr txBox="1">
            <a:spLocks noGrp="1"/>
          </p:cNvSpPr>
          <p:nvPr>
            <p:ph type="body" idx="3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275" name="Google Shape;2275;p138"/>
          <p:cNvSpPr txBox="1">
            <a:spLocks noGrp="1"/>
          </p:cNvSpPr>
          <p:nvPr>
            <p:ph type="body" idx="3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276" name="Google Shape;2276;p138"/>
          <p:cNvSpPr txBox="1">
            <a:spLocks noGrp="1"/>
          </p:cNvSpPr>
          <p:nvPr>
            <p:ph type="body" idx="3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Content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83" name="Google Shape;2283;p139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3" y="768063"/>
            <a:ext cx="7267067" cy="376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140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8" name="Google Shape;2298;p141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886513" y="2621500"/>
            <a:ext cx="3315900" cy="101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1"/>
          <p:cNvSpPr txBox="1">
            <a:spLocks noGrp="1"/>
          </p:cNvSpPr>
          <p:nvPr>
            <p:ph type="body" idx="1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>
            <a:spLocks noGrp="1"/>
          </p:cNvSpPr>
          <p:nvPr>
            <p:ph type="body" idx="2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305" name="Google Shape;2305;p141"/>
          <p:cNvSpPr txBox="1">
            <a:spLocks noGrp="1"/>
          </p:cNvSpPr>
          <p:nvPr>
            <p:ph type="body" idx="3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306" name="Google Shape;2306;p141"/>
          <p:cNvSpPr txBox="1">
            <a:spLocks noGrp="1"/>
          </p:cNvSpPr>
          <p:nvPr>
            <p:ph type="body" idx="4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</a:rPr>
              <a:t>10</a:t>
            </a:r>
            <a:endParaRPr sz="14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22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25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>
            <a:spLocks noGrp="1"/>
          </p:cNvSpPr>
          <p:nvPr>
            <p:ph type="body" idx="5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30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22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>
            <a:spLocks noGrp="1"/>
          </p:cNvSpPr>
          <p:nvPr>
            <p:ph type="body" idx="6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>
            <a:spLocks noGrp="1"/>
          </p:cNvSpPr>
          <p:nvPr>
            <p:ph type="body" idx="7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50</a:t>
            </a:r>
            <a:r>
              <a:rPr lang="en" b="1" dirty="0"/>
              <a:t>   22   20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>
            <a:spLocks noGrp="1"/>
          </p:cNvSpPr>
          <p:nvPr>
            <p:ph type="body" idx="8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10   22     </a:t>
            </a:r>
            <a:r>
              <a:rPr lang="en" b="1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177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177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submit </a:t>
            </a:r>
            <a:r>
              <a:rPr lang="en" i="1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>
            <a:spLocks noGrp="1"/>
          </p:cNvSpPr>
          <p:nvPr>
            <p:ph type="body" idx="3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body" idx="3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178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78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Be Fl</a:t>
            </a:r>
            <a:r>
              <a:rPr lang="en-US" dirty="0" err="1"/>
              <a:t>exi</a:t>
            </a:r>
            <a:r>
              <a:rPr lang="en" dirty="0"/>
              <a:t>n’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>
            <a:spLocks noGrp="1"/>
          </p:cNvSpPr>
          <p:nvPr>
            <p:ph type="title"/>
          </p:nvPr>
        </p:nvSpPr>
        <p:spPr>
          <a:xfrm>
            <a:off x="687705" y="97871"/>
            <a:ext cx="776859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/>
              <a:t>Warning</a:t>
            </a:r>
            <a:endParaRPr sz="2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lang="en" sz="2600" i="1" dirty="0"/>
              <a:t>very important</a:t>
            </a: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b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Time to channel that inner genius! </a:t>
            </a:r>
            <a:endParaRPr sz="2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pic>
        <p:nvPicPr>
          <p:cNvPr id="2054" name="Picture 6" descr="Smart The Office GIF">
            <a:extLst>
              <a:ext uri="{FF2B5EF4-FFF2-40B4-BE49-F238E27FC236}">
                <a16:creationId xmlns:a16="http://schemas.microsoft.com/office/drawing/2014/main" id="{63AFE99D-F18D-4F84-BDE4-C34F999823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13" y="2434590"/>
            <a:ext cx="5499774" cy="24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254F-9176-4BE8-9875-D9190A94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4BA52-5E2C-43B1-8D61-F0BA63846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BD29AAA-ED26-49E0-BCDD-7E863F0FD98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F6666-A212-4696-B50F-8B7BD62884A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One of the main CSS properties to handle layout</a:t>
            </a:r>
          </a:p>
          <a:p>
            <a:endParaRPr lang="en-US" dirty="0"/>
          </a:p>
          <a:p>
            <a:r>
              <a:rPr lang="en-US" dirty="0"/>
              <a:t>Two pieces to flexbox</a:t>
            </a:r>
          </a:p>
          <a:p>
            <a:pPr lvl="1"/>
            <a:r>
              <a:rPr lang="en-US" dirty="0"/>
              <a:t>A “container” starts a “box” for flex (this is what’s considered the flexbox)</a:t>
            </a:r>
          </a:p>
          <a:p>
            <a:pPr lvl="1"/>
            <a:r>
              <a:rPr lang="en-US" dirty="0"/>
              <a:t>Inside that container are flex items</a:t>
            </a:r>
          </a:p>
          <a:p>
            <a:endParaRPr lang="en-US" dirty="0"/>
          </a:p>
          <a:p>
            <a:r>
              <a:rPr lang="en-US" dirty="0"/>
              <a:t>Apply a mix of styling to the flexbox and flex items</a:t>
            </a:r>
          </a:p>
          <a:p>
            <a:pPr lvl="1"/>
            <a:r>
              <a:rPr lang="en-US" dirty="0"/>
              <a:t>What direction should this grow (row or column)?</a:t>
            </a:r>
          </a:p>
          <a:p>
            <a:pPr lvl="1"/>
            <a:r>
              <a:rPr lang="en-US" dirty="0"/>
              <a:t>How large should this be?</a:t>
            </a:r>
          </a:p>
          <a:p>
            <a:pPr lvl="1"/>
            <a:r>
              <a:rPr lang="en-US" dirty="0"/>
              <a:t>Centered? Left? Right?</a:t>
            </a:r>
          </a:p>
        </p:txBody>
      </p:sp>
    </p:spTree>
    <p:extLst>
      <p:ext uri="{BB962C8B-B14F-4D97-AF65-F5344CB8AC3E}">
        <p14:creationId xmlns:p14="http://schemas.microsoft.com/office/powerpoint/2010/main" val="2134459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</a:t>
            </a:r>
            <a:r>
              <a:rPr lang="en-US" dirty="0" err="1"/>
              <a:t>exbox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lang="en" b="1"/>
              <a:t>flow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5"/>
          <p:cNvSpPr txBox="1">
            <a:spLocks noGrp="1"/>
          </p:cNvSpPr>
          <p:nvPr>
            <p:ph type="subTitle" idx="1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45"/>
          <p:cNvSpPr txBox="1">
            <a:spLocks noGrp="1"/>
          </p:cNvSpPr>
          <p:nvPr>
            <p:ph type="subTitle" idx="2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transform these block elements into in-line elements, we use a CSS property called </a:t>
            </a:r>
            <a:r>
              <a:rPr lang="en" b="1" dirty="0"/>
              <a:t>float</a:t>
            </a:r>
            <a:r>
              <a:rPr lang="en" dirty="0"/>
              <a:t>. Floats </a:t>
            </a:r>
            <a:r>
              <a:rPr lang="en-US" dirty="0"/>
              <a:t>can be useful </a:t>
            </a:r>
            <a:r>
              <a:rPr lang="en" dirty="0"/>
              <a:t>when building web layouts.</a:t>
            </a:r>
            <a:endParaRPr dirty="0"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>
            <a:spLocks noGrp="1"/>
          </p:cNvSpPr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lang="en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(not cleared!)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78065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Become comfortable with CSS. Be capable of position elements around a page.</a:t>
            </a:r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78064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52387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25470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297506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115"/>
          <p:cNvSpPr/>
          <p:nvPr/>
        </p:nvSpPr>
        <p:spPr>
          <a:xfrm>
            <a:off x="1352550" y="15262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relative paths in HTML. Reference local files!</a:t>
            </a:r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254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Advanced layouts with CSS (display, flexbox and position)</a:t>
            </a:r>
          </a:p>
        </p:txBody>
      </p:sp>
      <p:sp>
        <p:nvSpPr>
          <p:cNvPr id="2075" name="Google Shape;2075;p115"/>
          <p:cNvSpPr/>
          <p:nvPr/>
        </p:nvSpPr>
        <p:spPr>
          <a:xfrm>
            <a:off x="1352550" y="29702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Debug like a pro with the 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2443225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7205300" cy="15537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92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1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lang="en" b="1"/>
              <a:t>clearfix hack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7205300" cy="32748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3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5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 {</a:t>
            </a:r>
            <a:endParaRPr sz="2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dirty="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b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</a:t>
            </a:r>
            <a:r>
              <a:rPr lang="en" sz="2800" i="1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152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152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lang="en" sz="1300" b="1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id="2454" name="Google Shape;2454;p153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Fantastic Guide to Floats</a:t>
            </a:r>
            <a:endParaRPr/>
          </a:p>
        </p:txBody>
      </p:sp>
      <p:sp>
        <p:nvSpPr>
          <p:cNvPr id="2475" name="Google Shape;2475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Fl</a:t>
            </a:r>
            <a:r>
              <a:rPr lang="en-US" sz="3000" dirty="0" err="1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exbox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 Froggy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Fl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ex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Layout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95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Flex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Layout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251420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158"/>
          <p:cNvSpPr txBox="1">
            <a:spLocks noGrp="1"/>
          </p:cNvSpPr>
          <p:nvPr>
            <p:ph type="subTitle" idx="1"/>
          </p:nvPr>
        </p:nvSpPr>
        <p:spPr>
          <a:xfrm>
            <a:off x="12225" y="253338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336651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58"/>
          <p:cNvSpPr txBox="1">
            <a:spLocks noGrp="1"/>
          </p:cNvSpPr>
          <p:nvPr>
            <p:ph type="subTitle" idx="2"/>
          </p:nvPr>
        </p:nvSpPr>
        <p:spPr>
          <a:xfrm>
            <a:off x="-12225" y="336893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3819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36247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Fl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ex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Layout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1899F-16C4-478F-A42D-8527753F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2386594"/>
            <a:ext cx="9144000" cy="17342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>
            <a:spLocks noGrp="1"/>
          </p:cNvSpPr>
          <p:nvPr>
            <p:ph type="subTitle" idx="1"/>
          </p:nvPr>
        </p:nvSpPr>
        <p:spPr>
          <a:xfrm>
            <a:off x="0" y="1862636"/>
            <a:ext cx="3452700" cy="15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 is going to be a bit tough. But trust us—it will all look easy a few weeks from now!</a:t>
            </a:r>
            <a:endParaRPr dirty="0"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Image result for css family guy gif">
            <a:extLst>
              <a:ext uri="{FF2B5EF4-FFF2-40B4-BE49-F238E27FC236}">
                <a16:creationId xmlns:a16="http://schemas.microsoft.com/office/drawing/2014/main" id="{DF7F37DB-C208-4855-AA12-55FBA1324C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761347"/>
            <a:ext cx="4941570" cy="37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Display: </a:t>
            </a:r>
            <a:r>
              <a:rPr lang="en" dirty="0"/>
              <a:t>Block Elements </a:t>
            </a:r>
            <a:endParaRPr dirty="0"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46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14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Display: </a:t>
            </a:r>
            <a:r>
              <a:rPr lang="en" dirty="0"/>
              <a:t>Block Elements vs. Inline-</a:t>
            </a:r>
            <a:r>
              <a:rPr lang="en-US" dirty="0"/>
              <a:t>Block</a:t>
            </a:r>
            <a:r>
              <a:rPr lang="en" dirty="0"/>
              <a:t> Elements </a:t>
            </a:r>
            <a:endParaRPr dirty="0"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>
            <p:extLst>
              <p:ext uri="{D42A27DB-BD31-4B8C-83A1-F6EECF244321}">
                <p14:modId xmlns:p14="http://schemas.microsoft.com/office/powerpoint/2010/main" val="3369106211"/>
              </p:ext>
            </p:extLst>
          </p:nvPr>
        </p:nvGraphicFramePr>
        <p:xfrm>
          <a:off x="4621500" y="2236650"/>
          <a:ext cx="3713850" cy="23164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91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Inline-</a:t>
                      </a:r>
                      <a:r>
                        <a:rPr lang="en-US" b="1" dirty="0"/>
                        <a:t>Block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0">
                <a:tc rowSpan="3"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47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Now, contrast block elements with </a:t>
            </a:r>
            <a:r>
              <a:rPr lang="en" b="1" dirty="0"/>
              <a:t>in-line elements</a:t>
            </a:r>
            <a:r>
              <a:rPr lang="en" dirty="0"/>
              <a:t>.</a:t>
            </a:r>
            <a:endParaRPr dirty="0"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47"/>
          <p:cNvSpPr txBox="1">
            <a:spLocks noGrp="1"/>
          </p:cNvSpPr>
          <p:nvPr>
            <p:ph type="subTitle" idx="2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By using </a:t>
            </a:r>
            <a:r>
              <a:rPr lang="en" sz="1800" b="1" dirty="0"/>
              <a:t>CSS properties</a:t>
            </a:r>
            <a:r>
              <a:rPr lang="en" sz="1800" dirty="0"/>
              <a:t>, we can command our website to display multiple HTML elements adjacently. </a:t>
            </a:r>
            <a:endParaRPr sz="1800" dirty="0"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Hiding Things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8" name="Google Shape;2578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d</a:t>
            </a:r>
            <a:r>
              <a:rPr lang="en" i="1" dirty="0">
                <a:solidFill>
                  <a:schemeClr val="tx2">
                    <a:lumMod val="50000"/>
                  </a:schemeClr>
                </a:solidFill>
              </a:rPr>
              <a:t>isplay: none </a:t>
            </a:r>
            <a:r>
              <a:rPr lang="en" dirty="0"/>
              <a:t>allows you to hide elements from view.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will become useful in later sections, when we’ll hide and reveal specific HTML elements of our choosing.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0" name="Google Shape;2540;p165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822" y="1776975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1" name="Google Shape;2551;p166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66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3" name="Google Shape;2553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6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0" name="Google Shape;2560;p167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z-index</a:t>
            </a:r>
            <a:endParaRPr/>
          </a:p>
        </p:txBody>
      </p:sp>
      <p:sp>
        <p:nvSpPr>
          <p:cNvPr id="2568" name="Google Shape;2568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z-index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Resource</a:t>
            </a:r>
            <a:r>
              <a:rPr lang="en-US" dirty="0"/>
              <a:t>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9" name="Google Shape;2599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lvl="0"/>
            <a:endParaRPr lang="en-US" dirty="0">
              <a:hlinkClick r:id="rId3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https://www.w3schools.com/css/default.asp</a:t>
            </a: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https://www.w3schools.com/css/css_display_visibility.asp</a:t>
            </a: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https://www.w3schools.com/css/css_positioning.asp</a:t>
            </a: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6"/>
              </a:rPr>
              <a:t>https://css-tricks.com/snippets/css/a-guide-to-flexbox/#flexbox-background</a:t>
            </a:r>
            <a:endParaRPr lang="en-US" sz="1800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7"/>
              </a:rPr>
              <a:t>https://flexboxfroggy.com/</a:t>
            </a:r>
            <a:endParaRPr lang="en-US" sz="1800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8"/>
              </a:rPr>
              <a:t>https://www.w3schools.com/css/css3_flexbox.asp</a:t>
            </a:r>
            <a:endParaRPr lang="en-US" sz="1800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0"/>
            <a:endParaRPr u="sng" dirty="0">
              <a:solidFill>
                <a:schemeClr val="hlink"/>
              </a:solidFill>
              <a:hlinkClick r:id="rId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(Check Slack for additional instructions)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7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74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1" name="Google Shape;2621;p17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Redo this at home. </a:t>
            </a:r>
            <a:endParaRPr sz="1800" b="1"/>
          </a:p>
        </p:txBody>
      </p:sp>
      <p:sp>
        <p:nvSpPr>
          <p:cNvPr id="2622" name="Google Shape;2622;p17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REMEMBER!</a:t>
            </a:r>
            <a:endParaRPr sz="18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81"/>
          <p:cNvSpPr txBox="1">
            <a:spLocks noGrp="1"/>
          </p:cNvSpPr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  <p:pic>
        <p:nvPicPr>
          <p:cNvPr id="3076" name="Picture 4" descr="Image result for success gif">
            <a:extLst>
              <a:ext uri="{FF2B5EF4-FFF2-40B4-BE49-F238E27FC236}">
                <a16:creationId xmlns:a16="http://schemas.microsoft.com/office/drawing/2014/main" id="{45B9E8B3-8D0C-4D59-8D2B-C66831031B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3" name="Picture 2" descr="Image result for css family guy gif">
            <a:extLst>
              <a:ext uri="{FF2B5EF4-FFF2-40B4-BE49-F238E27FC236}">
                <a16:creationId xmlns:a16="http://schemas.microsoft.com/office/drawing/2014/main" id="{743C8DB8-D238-439C-B218-70C76E0C78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38749"/>
            <a:ext cx="2385060" cy="178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 DevTools.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1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>
            <a:spLocks noGrp="1"/>
          </p:cNvSpPr>
          <p:nvPr>
            <p:ph type="subTitle" idx="1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try to modify the following:</a:t>
            </a:r>
            <a:endParaRPr/>
          </a:p>
        </p:txBody>
      </p:sp>
      <p:sp>
        <p:nvSpPr>
          <p:cNvPr id="2694" name="Google Shape;269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85"/>
          <p:cNvSpPr txBox="1">
            <a:spLocks noGrp="1"/>
          </p:cNvSpPr>
          <p:nvPr>
            <p:ph type="subTitle" idx="2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85"/>
          <p:cNvSpPr txBox="1">
            <a:spLocks noGrp="1"/>
          </p:cNvSpPr>
          <p:nvPr>
            <p:ph type="subTitle" idx="3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>
            <a:spLocks noGrp="1"/>
          </p:cNvSpPr>
          <p:nvPr>
            <p:ph type="subTitle" idx="4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>
            <a:spLocks noGrp="1"/>
          </p:cNvSpPr>
          <p:nvPr>
            <p:ph type="subTitle" idx="5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r>
              <a:rPr lang="en" b="1"/>
              <a:t>Just remember: </a:t>
            </a:r>
            <a:br>
              <a:rPr lang="en" b="1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6" name="Google Shape;2746;p19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19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lang="en" sz="1800" b="1" i="1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 descr="Image result for bill murray awesome">
            <a:extLst>
              <a:ext uri="{FF2B5EF4-FFF2-40B4-BE49-F238E27FC236}">
                <a16:creationId xmlns:a16="http://schemas.microsoft.com/office/drawing/2014/main" id="{69E71F5D-B730-4499-A19B-0067029D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3" y="2440918"/>
            <a:ext cx="1436779" cy="14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1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4898500" cy="3946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3074" name="Picture 2" descr="Image result for bill murray awesome">
            <a:extLst>
              <a:ext uri="{FF2B5EF4-FFF2-40B4-BE49-F238E27FC236}">
                <a16:creationId xmlns:a16="http://schemas.microsoft.com/office/drawing/2014/main" id="{C1F1F472-2B1E-430B-AD70-1B5D8A0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35" y="2423657"/>
            <a:ext cx="1306680" cy="13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3683</Words>
  <Application>Microsoft Office PowerPoint</Application>
  <PresentationFormat>On-screen Show (16:9)</PresentationFormat>
  <Paragraphs>638</Paragraphs>
  <Slides>80</Slides>
  <Notes>80</Notes>
  <HiddenSlides>26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Arial</vt:lpstr>
      <vt:lpstr>Georgia</vt:lpstr>
      <vt:lpstr>Calibri</vt:lpstr>
      <vt:lpstr>Times New Roman</vt:lpstr>
      <vt:lpstr>Courier New</vt:lpstr>
      <vt:lpstr>Amatic SC</vt:lpstr>
      <vt:lpstr>Roboto</vt:lpstr>
      <vt:lpstr>Roboto Light</vt:lpstr>
      <vt:lpstr>Inconsolata</vt:lpstr>
      <vt:lpstr>Roboto Medium</vt:lpstr>
      <vt:lpstr>Roboto Thin</vt:lpstr>
      <vt:lpstr>Simple Light</vt:lpstr>
      <vt:lpstr>UCF - Theme</vt:lpstr>
      <vt:lpstr>Lesson 1.3</vt:lpstr>
      <vt:lpstr>Homework Assignment Tips</vt:lpstr>
      <vt:lpstr>Most Important of All</vt:lpstr>
      <vt:lpstr>Objectives</vt:lpstr>
      <vt:lpstr>Brace Yourselves</vt:lpstr>
      <vt:lpstr>CSS Recap</vt:lpstr>
      <vt:lpstr>HTML and CSS Definitions</vt:lpstr>
      <vt:lpstr>Basic HTML Page: Result</vt:lpstr>
      <vt:lpstr>Enter CSS: Result</vt:lpstr>
      <vt:lpstr>HTML/CSS Analogy</vt:lpstr>
      <vt:lpstr>Critical Question: How Do We Style HTML?</vt:lpstr>
      <vt:lpstr>Activity:  Conflicting Selectors</vt:lpstr>
      <vt:lpstr>CSS Syntax</vt:lpstr>
      <vt:lpstr>Selectors</vt:lpstr>
      <vt:lpstr>CSS Selectors</vt:lpstr>
      <vt:lpstr>Questions?</vt:lpstr>
      <vt:lpstr>Relative File Paths</vt:lpstr>
      <vt:lpstr>Relative File Paths</vt:lpstr>
      <vt:lpstr>Absolutely No Absolute Paths</vt:lpstr>
      <vt:lpstr>Relative File Paths</vt:lpstr>
      <vt:lpstr>Activity:  Relative File Paths</vt:lpstr>
      <vt:lpstr>Activity: 1-RelativePaths-Activity</vt:lpstr>
      <vt:lpstr>Box Model</vt:lpstr>
      <vt:lpstr>Boxes Upon Boxes</vt:lpstr>
      <vt:lpstr>Activity: Box Model</vt:lpstr>
      <vt:lpstr>Activity: Boxes Upon Boxes</vt:lpstr>
      <vt:lpstr>Activity: Box Model</vt:lpstr>
      <vt:lpstr>Chrome Inspector</vt:lpstr>
      <vt:lpstr>Chrome Inspector Is Your Friend</vt:lpstr>
      <vt:lpstr>Chrome Inspector Is Your Friend</vt:lpstr>
      <vt:lpstr>We’ll come back to  this in our next class. </vt:lpstr>
      <vt:lpstr>We Be Flexin’</vt:lpstr>
      <vt:lpstr>Warning The next few topics are fairly tricky but also very important.  Time to channel that inner genius!   </vt:lpstr>
      <vt:lpstr>Flexbox</vt:lpstr>
      <vt:lpstr>Flexbox</vt:lpstr>
      <vt:lpstr>The Concept of Flow</vt:lpstr>
      <vt:lpstr>Analogy: Flow and MS Word</vt:lpstr>
      <vt:lpstr>Floats</vt:lpstr>
      <vt:lpstr>Clearing the Float</vt:lpstr>
      <vt:lpstr>Clearfix Hack</vt:lpstr>
      <vt:lpstr>Clearfix Hack</vt:lpstr>
      <vt:lpstr>Clearfix Hack</vt:lpstr>
      <vt:lpstr>Quick Demo</vt:lpstr>
      <vt:lpstr>Quick Demo</vt:lpstr>
      <vt:lpstr>A Fantastic Guide to Floats</vt:lpstr>
      <vt:lpstr>Activity:  Flexbox Froggy</vt:lpstr>
      <vt:lpstr>Activity:  Flex Layout</vt:lpstr>
      <vt:lpstr>Activity: Flex Layout</vt:lpstr>
      <vt:lpstr>Activity: Flex Layout</vt:lpstr>
      <vt:lpstr>Good work!</vt:lpstr>
      <vt:lpstr>Floats in CSS</vt:lpstr>
      <vt:lpstr>PowerPoint Presentation</vt:lpstr>
      <vt:lpstr>CSS Positioning</vt:lpstr>
      <vt:lpstr>Display: Block Elements </vt:lpstr>
      <vt:lpstr>Display: Block Elements vs. Inline-Block Elements </vt:lpstr>
      <vt:lpstr>Hiding Things   </vt:lpstr>
      <vt:lpstr>Position: Static (Default)</vt:lpstr>
      <vt:lpstr>Position: Relative</vt:lpstr>
      <vt:lpstr>Position: Absolute</vt:lpstr>
      <vt:lpstr>Position: Fixed</vt:lpstr>
      <vt:lpstr>Layering with z-index</vt:lpstr>
      <vt:lpstr>CSS Positioning</vt:lpstr>
      <vt:lpstr>Positioning in CSS</vt:lpstr>
      <vt:lpstr>Resources  </vt:lpstr>
      <vt:lpstr>Activity: CSS Positioning In this activity, you’ll flex your newfound positioning skills by creating another conceptual layout. Eyeball the design to your best ability. (Check Slack for additional instructions)  </vt:lpstr>
      <vt:lpstr>CSS Positioning Layout</vt:lpstr>
      <vt:lpstr>Advice</vt:lpstr>
      <vt:lpstr>Recap</vt:lpstr>
      <vt:lpstr>You Got This!</vt:lpstr>
      <vt:lpstr>Questions?</vt:lpstr>
      <vt:lpstr>Extra Material</vt:lpstr>
      <vt:lpstr>Activity: Chrome Inspector Choose a website you commonly visit (Amazon, Google, Huff Po, etc.) and heavily modify it using Chrome DevTools. </vt:lpstr>
      <vt:lpstr>Suggested Time: 15 minutes</vt:lpstr>
      <vt:lpstr>CSS Resets</vt:lpstr>
      <vt:lpstr>Loading Multiple CSS Files</vt:lpstr>
      <vt:lpstr>By a show of hands... Which browser do you use? </vt:lpstr>
      <vt:lpstr>Battle of the Browsers</vt:lpstr>
      <vt:lpstr>Reset.css (or Normalize.css)</vt:lpstr>
      <vt:lpstr>Why CSS Resets Matter</vt:lpstr>
      <vt:lpstr>Activity: Reset.css Incorporate a reset.css file in a basic HTML file. (Instructions sent out) Note how the reset file impacts the styling of your HTML file.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1.3</dc:title>
  <cp:lastModifiedBy>Spencer Shadley</cp:lastModifiedBy>
  <cp:revision>71</cp:revision>
  <dcterms:modified xsi:type="dcterms:W3CDTF">2019-11-16T08:09:02Z</dcterms:modified>
</cp:coreProperties>
</file>